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0" r:id="rId2"/>
    <p:sldId id="261" r:id="rId3"/>
    <p:sldId id="262" r:id="rId4"/>
    <p:sldId id="263" r:id="rId5"/>
    <p:sldId id="258" r:id="rId6"/>
    <p:sldId id="264" r:id="rId7"/>
    <p:sldId id="265" r:id="rId8"/>
    <p:sldId id="259" r:id="rId9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010"/>
    <p:restoredTop sz="94646"/>
  </p:normalViewPr>
  <p:slideViewPr>
    <p:cSldViewPr snapToGrid="0" snapToObjects="1" showGuides="1">
      <p:cViewPr varScale="1">
        <p:scale>
          <a:sx n="104" d="100"/>
          <a:sy n="104" d="100"/>
        </p:scale>
        <p:origin x="488" y="1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smtClean="0"/>
              <a:t>Master-Untertitelformat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1851E-5C72-584B-9248-9148E53DFD2F}" type="datetimeFigureOut">
              <a:rPr lang="de-DE" smtClean="0"/>
              <a:t>22.05.16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2C86A-5E9A-2446-A380-82BE8E5A4068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105358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Platzhalter für vertikalen Tex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1851E-5C72-584B-9248-9148E53DFD2F}" type="datetimeFigureOut">
              <a:rPr lang="de-DE" smtClean="0"/>
              <a:t>22.05.16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2C86A-5E9A-2446-A380-82BE8E5A4068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804379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Platzhalter für vertikalen Text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1851E-5C72-584B-9248-9148E53DFD2F}" type="datetimeFigureOut">
              <a:rPr lang="de-DE" smtClean="0"/>
              <a:t>22.05.16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2C86A-5E9A-2446-A380-82BE8E5A4068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20120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1851E-5C72-584B-9248-9148E53DFD2F}" type="datetimeFigureOut">
              <a:rPr lang="de-DE" smtClean="0"/>
              <a:t>22.05.16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2C86A-5E9A-2446-A380-82BE8E5A4068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323878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1851E-5C72-584B-9248-9148E53DFD2F}" type="datetimeFigureOut">
              <a:rPr lang="de-DE" smtClean="0"/>
              <a:t>22.05.16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2C86A-5E9A-2446-A380-82BE8E5A4068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23910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1851E-5C72-584B-9248-9148E53DFD2F}" type="datetimeFigureOut">
              <a:rPr lang="de-DE" smtClean="0"/>
              <a:t>22.05.16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2C86A-5E9A-2446-A380-82BE8E5A4068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002970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1851E-5C72-584B-9248-9148E53DFD2F}" type="datetimeFigureOut">
              <a:rPr lang="de-DE" smtClean="0"/>
              <a:t>22.05.16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2C86A-5E9A-2446-A380-82BE8E5A4068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779171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1851E-5C72-584B-9248-9148E53DFD2F}" type="datetimeFigureOut">
              <a:rPr lang="de-DE" smtClean="0"/>
              <a:t>22.05.16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2C86A-5E9A-2446-A380-82BE8E5A4068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750607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1851E-5C72-584B-9248-9148E53DFD2F}" type="datetimeFigureOut">
              <a:rPr lang="de-DE" smtClean="0"/>
              <a:t>22.05.16</a:t>
            </a:fld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2C86A-5E9A-2446-A380-82BE8E5A4068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869284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1851E-5C72-584B-9248-9148E53DFD2F}" type="datetimeFigureOut">
              <a:rPr lang="de-DE" smtClean="0"/>
              <a:t>22.05.16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2C86A-5E9A-2446-A380-82BE8E5A4068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28537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1851E-5C72-584B-9248-9148E53DFD2F}" type="datetimeFigureOut">
              <a:rPr lang="de-DE" smtClean="0"/>
              <a:t>22.05.16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2C86A-5E9A-2446-A380-82BE8E5A4068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63765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C1851E-5C72-584B-9248-9148E53DFD2F}" type="datetimeFigureOut">
              <a:rPr lang="de-DE" smtClean="0"/>
              <a:t>22.05.16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F2C86A-5E9A-2446-A380-82BE8E5A4068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728445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4.tiff"/><Relationship Id="rId5" Type="http://schemas.openxmlformats.org/officeDocument/2006/relationships/image" Target="../media/image5.tiff"/><Relationship Id="rId6" Type="http://schemas.openxmlformats.org/officeDocument/2006/relationships/image" Target="../media/image6.tiff"/><Relationship Id="rId7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Relationship Id="rId3" Type="http://schemas.openxmlformats.org/officeDocument/2006/relationships/image" Target="../media/image10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DISTRIBUTED COGNITION </a:t>
            </a:r>
            <a:endParaRPr lang="en-US" dirty="0"/>
          </a:p>
        </p:txBody>
      </p:sp>
      <p:pic>
        <p:nvPicPr>
          <p:cNvPr id="43" name="Bild 4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87195"/>
            <a:ext cx="3355168" cy="2048731"/>
          </a:xfrm>
          <a:prstGeom prst="rect">
            <a:avLst/>
          </a:prstGeom>
        </p:spPr>
      </p:pic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u="sng" dirty="0" smtClean="0"/>
              <a:t>Cognitive System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 smtClean="0"/>
              <a:t>Activities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FontTx/>
              <a:buChar char="-"/>
            </a:pPr>
            <a:r>
              <a:rPr lang="en-US" dirty="0" smtClean="0"/>
              <a:t>Settings</a:t>
            </a: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 smtClean="0"/>
              <a:t>Interaction with Media</a:t>
            </a:r>
            <a:endParaRPr lang="en-US" dirty="0"/>
          </a:p>
        </p:txBody>
      </p:sp>
      <p:sp>
        <p:nvSpPr>
          <p:cNvPr id="11" name="Textfeld 10"/>
          <p:cNvSpPr txBox="1"/>
          <p:nvPr/>
        </p:nvSpPr>
        <p:spPr>
          <a:xfrm>
            <a:off x="4615544" y="2390685"/>
            <a:ext cx="1824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Individuals</a:t>
            </a:r>
            <a:endParaRPr lang="en-US" dirty="0"/>
          </a:p>
        </p:txBody>
      </p:sp>
      <p:sp>
        <p:nvSpPr>
          <p:cNvPr id="20" name="Textfeld 19"/>
          <p:cNvSpPr txBox="1"/>
          <p:nvPr/>
        </p:nvSpPr>
        <p:spPr>
          <a:xfrm>
            <a:off x="4615544" y="2894954"/>
            <a:ext cx="1824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Artefacts</a:t>
            </a:r>
            <a:endParaRPr lang="en-US" dirty="0"/>
          </a:p>
        </p:txBody>
      </p:sp>
      <p:cxnSp>
        <p:nvCxnSpPr>
          <p:cNvPr id="15" name="Gerade Verbindung 14"/>
          <p:cNvCxnSpPr>
            <a:endCxn id="11" idx="1"/>
          </p:cNvCxnSpPr>
          <p:nvPr/>
        </p:nvCxnSpPr>
        <p:spPr>
          <a:xfrm>
            <a:off x="3730171" y="2575351"/>
            <a:ext cx="88537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22"/>
          <p:cNvCxnSpPr/>
          <p:nvPr/>
        </p:nvCxnSpPr>
        <p:spPr>
          <a:xfrm flipV="1">
            <a:off x="3149600" y="3101589"/>
            <a:ext cx="1406625" cy="1626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feld 20"/>
          <p:cNvSpPr txBox="1"/>
          <p:nvPr/>
        </p:nvSpPr>
        <p:spPr>
          <a:xfrm>
            <a:off x="838200" y="5530654"/>
            <a:ext cx="67794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Observed through </a:t>
            </a:r>
            <a:r>
              <a:rPr lang="en-US" sz="2800" b="1" dirty="0" smtClean="0"/>
              <a:t>Ethnological Field Study</a:t>
            </a:r>
            <a:endParaRPr lang="en-US" sz="2800" b="1" dirty="0"/>
          </a:p>
        </p:txBody>
      </p:sp>
      <p:sp>
        <p:nvSpPr>
          <p:cNvPr id="29" name="Textfeld 28"/>
          <p:cNvSpPr txBox="1"/>
          <p:nvPr/>
        </p:nvSpPr>
        <p:spPr>
          <a:xfrm>
            <a:off x="7259588" y="1821077"/>
            <a:ext cx="2870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 smtClean="0"/>
              <a:t>Granularity</a:t>
            </a:r>
            <a:endParaRPr lang="en-US" sz="2800" b="1" u="sng" dirty="0"/>
          </a:p>
        </p:txBody>
      </p:sp>
      <p:sp>
        <p:nvSpPr>
          <p:cNvPr id="24" name="Textfeld 23"/>
          <p:cNvSpPr txBox="1"/>
          <p:nvPr/>
        </p:nvSpPr>
        <p:spPr>
          <a:xfrm>
            <a:off x="7259588" y="2501424"/>
            <a:ext cx="45163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3144838" algn="l"/>
              </a:tabLst>
            </a:pPr>
            <a:r>
              <a:rPr lang="en-US" dirty="0" smtClean="0"/>
              <a:t>Minutes	Days</a:t>
            </a:r>
          </a:p>
          <a:p>
            <a:endParaRPr lang="en-US" dirty="0" smtClean="0"/>
          </a:p>
          <a:p>
            <a:pPr>
              <a:tabLst>
                <a:tab pos="3144838" algn="l"/>
              </a:tabLst>
            </a:pPr>
            <a:r>
              <a:rPr lang="en-US" dirty="0" smtClean="0"/>
              <a:t>Plain	Consider</a:t>
            </a:r>
          </a:p>
          <a:p>
            <a:pPr>
              <a:tabLst>
                <a:tab pos="3101975" algn="l"/>
              </a:tabLst>
            </a:pPr>
            <a:r>
              <a:rPr lang="en-US" dirty="0" smtClean="0"/>
              <a:t>Interactions	 Background</a:t>
            </a:r>
          </a:p>
        </p:txBody>
      </p:sp>
      <p:sp>
        <p:nvSpPr>
          <p:cNvPr id="25" name="Pfeil nach links und rechts 24"/>
          <p:cNvSpPr/>
          <p:nvPr/>
        </p:nvSpPr>
        <p:spPr>
          <a:xfrm>
            <a:off x="8621484" y="2575351"/>
            <a:ext cx="1706689" cy="162697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Pfeil nach links und rechts 31"/>
          <p:cNvSpPr/>
          <p:nvPr/>
        </p:nvSpPr>
        <p:spPr>
          <a:xfrm>
            <a:off x="8621484" y="3295418"/>
            <a:ext cx="1706689" cy="162697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4409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24" grpId="0"/>
      <p:bldP spid="25" grpId="0" animBg="1"/>
      <p:bldP spid="3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Distributed Cognition Analysis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Distributed Problem Solving</a:t>
            </a:r>
          </a:p>
          <a:p>
            <a:r>
              <a:rPr lang="en-US" dirty="0" smtClean="0"/>
              <a:t>Verbal/Nonverbal Behavior</a:t>
            </a:r>
          </a:p>
          <a:p>
            <a:r>
              <a:rPr lang="en-US" dirty="0" smtClean="0"/>
              <a:t>Coordinating Mechanisms (Rules, Processes)</a:t>
            </a:r>
          </a:p>
          <a:p>
            <a:r>
              <a:rPr lang="en-US" dirty="0" smtClean="0"/>
              <a:t>Ways of Communication</a:t>
            </a:r>
          </a:p>
          <a:p>
            <a:r>
              <a:rPr lang="en-US" dirty="0" smtClean="0"/>
              <a:t>Knowledge Access /-Sharing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4620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Distributed Cognition for Teamwork (</a:t>
            </a:r>
            <a:r>
              <a:rPr lang="en-US" dirty="0" err="1" smtClean="0"/>
              <a:t>DiCoT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Structured approach for analyzing work systems and teamwork</a:t>
            </a:r>
          </a:p>
          <a:p>
            <a:r>
              <a:rPr lang="en-US" dirty="0" smtClean="0"/>
              <a:t>Comprehensive set of themes and principles </a:t>
            </a:r>
          </a:p>
          <a:p>
            <a:r>
              <a:rPr lang="en-US" dirty="0" smtClean="0"/>
              <a:t>Guides researchers in knowing what to focus on </a:t>
            </a:r>
          </a:p>
          <a:p>
            <a:endParaRPr lang="en-US" dirty="0" smtClean="0"/>
          </a:p>
        </p:txBody>
      </p:sp>
      <p:sp>
        <p:nvSpPr>
          <p:cNvPr id="4" name="Textfeld 3"/>
          <p:cNvSpPr txBox="1"/>
          <p:nvPr/>
        </p:nvSpPr>
        <p:spPr>
          <a:xfrm>
            <a:off x="838199" y="4001294"/>
            <a:ext cx="441597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Themes:</a:t>
            </a:r>
          </a:p>
          <a:p>
            <a:pPr marL="285750" indent="-285750">
              <a:buFontTx/>
              <a:buChar char="-"/>
            </a:pPr>
            <a:r>
              <a:rPr lang="en-US" sz="2800" dirty="0" smtClean="0"/>
              <a:t>Physical layout</a:t>
            </a:r>
          </a:p>
          <a:p>
            <a:pPr marL="285750" indent="-285750">
              <a:buFontTx/>
              <a:buChar char="-"/>
            </a:pPr>
            <a:r>
              <a:rPr lang="en-US" sz="2800" dirty="0" smtClean="0"/>
              <a:t>Information flow</a:t>
            </a:r>
          </a:p>
          <a:p>
            <a:pPr marL="285750" indent="-285750">
              <a:buFontTx/>
              <a:buChar char="-"/>
            </a:pPr>
            <a:r>
              <a:rPr lang="en-US" sz="2800" dirty="0" smtClean="0"/>
              <a:t>Design and use of artifacts</a:t>
            </a:r>
          </a:p>
        </p:txBody>
      </p:sp>
      <p:sp>
        <p:nvSpPr>
          <p:cNvPr id="5" name="Textfeld 4"/>
          <p:cNvSpPr txBox="1"/>
          <p:nvPr/>
        </p:nvSpPr>
        <p:spPr>
          <a:xfrm>
            <a:off x="6096000" y="4001294"/>
            <a:ext cx="552994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Principles:</a:t>
            </a:r>
          </a:p>
          <a:p>
            <a:pPr marL="457200" indent="-457200">
              <a:buFontTx/>
              <a:buChar char="-"/>
            </a:pPr>
            <a:r>
              <a:rPr lang="en-US" sz="2800" dirty="0" smtClean="0"/>
              <a:t>Subtle bodily supports</a:t>
            </a:r>
          </a:p>
          <a:p>
            <a:pPr marL="457200" indent="-457200">
              <a:buFontTx/>
              <a:buChar char="-"/>
            </a:pPr>
            <a:r>
              <a:rPr lang="en-US" sz="2800" dirty="0" smtClean="0"/>
              <a:t>Arrangement of equipment </a:t>
            </a:r>
          </a:p>
          <a:p>
            <a:pPr marL="457200" indent="-457200">
              <a:buFontTx/>
              <a:buChar char="-"/>
            </a:pPr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1171406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Purpose for HCI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Analyze existing practices</a:t>
            </a:r>
          </a:p>
          <a:p>
            <a:r>
              <a:rPr lang="en-US" dirty="0" smtClean="0"/>
              <a:t>Examine influence of form and variety of media</a:t>
            </a:r>
          </a:p>
          <a:p>
            <a:r>
              <a:rPr lang="en-US" dirty="0" smtClean="0"/>
              <a:t>Explore </a:t>
            </a:r>
            <a:r>
              <a:rPr lang="en-US" dirty="0"/>
              <a:t>the trade-offs and likely outcomes of potential solutions 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764811"/>
            <a:ext cx="3355168" cy="2048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411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ECOLOGICAL PSYCHOLOGY 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656" y="1903445"/>
            <a:ext cx="1462163" cy="1421028"/>
          </a:xfrm>
          <a:prstGeom prst="rect">
            <a:avLst/>
          </a:prstGeom>
        </p:spPr>
      </p:pic>
      <p:pic>
        <p:nvPicPr>
          <p:cNvPr id="6" name="Bild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3017" y="2100572"/>
            <a:ext cx="1197615" cy="1026774"/>
          </a:xfrm>
          <a:prstGeom prst="rect">
            <a:avLst/>
          </a:prstGeom>
        </p:spPr>
      </p:pic>
      <p:sp>
        <p:nvSpPr>
          <p:cNvPr id="7" name="Textfeld 6"/>
          <p:cNvSpPr txBox="1"/>
          <p:nvPr/>
        </p:nvSpPr>
        <p:spPr>
          <a:xfrm>
            <a:off x="1112438" y="3353953"/>
            <a:ext cx="1103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Individual</a:t>
            </a:r>
            <a:endParaRPr lang="en-US" dirty="0"/>
          </a:p>
        </p:txBody>
      </p:sp>
      <p:sp>
        <p:nvSpPr>
          <p:cNvPr id="8" name="Textfeld 7"/>
          <p:cNvSpPr txBox="1"/>
          <p:nvPr/>
        </p:nvSpPr>
        <p:spPr>
          <a:xfrm>
            <a:off x="3593050" y="3324473"/>
            <a:ext cx="1577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External World</a:t>
            </a:r>
            <a:endParaRPr lang="en-US" dirty="0"/>
          </a:p>
        </p:txBody>
      </p:sp>
      <p:sp>
        <p:nvSpPr>
          <p:cNvPr id="11" name="Pfeil nach links und rechts 10"/>
          <p:cNvSpPr/>
          <p:nvPr/>
        </p:nvSpPr>
        <p:spPr>
          <a:xfrm>
            <a:off x="2380593" y="2431097"/>
            <a:ext cx="1212457" cy="365724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feld 11"/>
          <p:cNvSpPr txBox="1"/>
          <p:nvPr/>
        </p:nvSpPr>
        <p:spPr>
          <a:xfrm>
            <a:off x="1355835" y="602177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3" name="Textfeld 12"/>
          <p:cNvSpPr txBox="1"/>
          <p:nvPr/>
        </p:nvSpPr>
        <p:spPr>
          <a:xfrm>
            <a:off x="838200" y="4500155"/>
            <a:ext cx="3308131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Invariant structures in the environment</a:t>
            </a:r>
          </a:p>
          <a:p>
            <a:endParaRPr lang="en-US" sz="800" dirty="0" smtClean="0"/>
          </a:p>
          <a:p>
            <a:r>
              <a:rPr lang="en-US" sz="2800" i="1" dirty="0" smtClean="0">
                <a:solidFill>
                  <a:schemeClr val="accent1">
                    <a:lumMod val="50000"/>
                  </a:schemeClr>
                </a:solidFill>
              </a:rPr>
              <a:t>Ecological constraints</a:t>
            </a:r>
            <a:endParaRPr lang="en-US" sz="2800" i="1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5" name="Bild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4444" y="1903445"/>
            <a:ext cx="1097315" cy="1063969"/>
          </a:xfrm>
          <a:prstGeom prst="rect">
            <a:avLst/>
          </a:prstGeom>
        </p:spPr>
      </p:pic>
      <p:pic>
        <p:nvPicPr>
          <p:cNvPr id="16" name="Bild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9584567" y="1856485"/>
            <a:ext cx="1116017" cy="1034670"/>
          </a:xfrm>
          <a:prstGeom prst="rect">
            <a:avLst/>
          </a:prstGeom>
        </p:spPr>
      </p:pic>
      <p:pic>
        <p:nvPicPr>
          <p:cNvPr id="17" name="Bild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05718" y="3373774"/>
            <a:ext cx="2610427" cy="1044171"/>
          </a:xfrm>
          <a:prstGeom prst="rect">
            <a:avLst/>
          </a:prstGeom>
        </p:spPr>
      </p:pic>
      <p:pic>
        <p:nvPicPr>
          <p:cNvPr id="18" name="Bild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03125" y="3728269"/>
            <a:ext cx="715354" cy="611414"/>
          </a:xfrm>
          <a:prstGeom prst="rect">
            <a:avLst/>
          </a:prstGeom>
        </p:spPr>
      </p:pic>
      <p:sp>
        <p:nvSpPr>
          <p:cNvPr id="19" name="Textfeld 18"/>
          <p:cNvSpPr txBox="1"/>
          <p:nvPr/>
        </p:nvSpPr>
        <p:spPr>
          <a:xfrm>
            <a:off x="8304444" y="1463722"/>
            <a:ext cx="26337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Real Affordances</a:t>
            </a:r>
            <a:endParaRPr lang="en-US" sz="2800" dirty="0"/>
          </a:p>
        </p:txBody>
      </p:sp>
      <p:sp>
        <p:nvSpPr>
          <p:cNvPr id="20" name="Textfeld 19"/>
          <p:cNvSpPr txBox="1"/>
          <p:nvPr/>
        </p:nvSpPr>
        <p:spPr>
          <a:xfrm>
            <a:off x="8304444" y="2967414"/>
            <a:ext cx="34275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Perceived Affordances</a:t>
            </a:r>
            <a:endParaRPr lang="en-US" sz="2800" dirty="0"/>
          </a:p>
        </p:txBody>
      </p:sp>
      <p:sp>
        <p:nvSpPr>
          <p:cNvPr id="14" name="Textfeld 13"/>
          <p:cNvSpPr txBox="1"/>
          <p:nvPr/>
        </p:nvSpPr>
        <p:spPr>
          <a:xfrm>
            <a:off x="4381824" y="4500154"/>
            <a:ext cx="3832292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Relation to </a:t>
            </a:r>
            <a:r>
              <a:rPr lang="en-US" sz="2800" smtClean="0"/>
              <a:t>human </a:t>
            </a:r>
            <a:r>
              <a:rPr lang="en-US" sz="2800" smtClean="0"/>
              <a:t>perception </a:t>
            </a:r>
            <a:r>
              <a:rPr lang="en-US" sz="2800" dirty="0" smtClean="0"/>
              <a:t>and action</a:t>
            </a:r>
          </a:p>
          <a:p>
            <a:endParaRPr lang="en-US" sz="800" dirty="0" smtClean="0"/>
          </a:p>
          <a:p>
            <a:r>
              <a:rPr lang="en-US" sz="2800" i="1" dirty="0" smtClean="0">
                <a:solidFill>
                  <a:schemeClr val="accent1">
                    <a:lumMod val="50000"/>
                  </a:schemeClr>
                </a:solidFill>
              </a:rPr>
              <a:t>Affordances</a:t>
            </a:r>
          </a:p>
        </p:txBody>
      </p:sp>
      <p:sp>
        <p:nvSpPr>
          <p:cNvPr id="21" name="Rechteck 20"/>
          <p:cNvSpPr/>
          <p:nvPr/>
        </p:nvSpPr>
        <p:spPr>
          <a:xfrm>
            <a:off x="7907378" y="1372729"/>
            <a:ext cx="4051738" cy="30364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0506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Ecological Interface Design Framework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Affordances described in terms of actions</a:t>
            </a:r>
          </a:p>
          <a:p>
            <a:r>
              <a:rPr lang="en-US" dirty="0" smtClean="0"/>
              <a:t>Actions sorted into hierarchy of categories</a:t>
            </a:r>
          </a:p>
          <a:p>
            <a:pPr lvl="1"/>
            <a:r>
              <a:rPr lang="en-US" dirty="0" smtClean="0"/>
              <a:t>Based on affordance: what, why and how</a:t>
            </a:r>
          </a:p>
          <a:p>
            <a:r>
              <a:rPr lang="en-US" dirty="0" smtClean="0"/>
              <a:t>Allows analyzing a system at different hierarchy levels</a:t>
            </a:r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0155" y="4001294"/>
            <a:ext cx="4060934" cy="3140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644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Entry Points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Structures that invite people to carry out an activity</a:t>
            </a:r>
          </a:p>
          <a:p>
            <a:pPr lvl="1"/>
            <a:r>
              <a:rPr lang="en-US" dirty="0" smtClean="0"/>
              <a:t>Read it</a:t>
            </a:r>
          </a:p>
          <a:p>
            <a:pPr lvl="1"/>
            <a:r>
              <a:rPr lang="en-US" dirty="0" smtClean="0"/>
              <a:t>Look at it</a:t>
            </a:r>
          </a:p>
          <a:p>
            <a:pPr lvl="1"/>
            <a:r>
              <a:rPr lang="en-US" dirty="0" smtClean="0"/>
              <a:t>Click on it</a:t>
            </a:r>
          </a:p>
          <a:p>
            <a:r>
              <a:rPr lang="en-US" dirty="0" smtClean="0"/>
              <a:t>Goal: User can move rapidly from entry point to entry point</a:t>
            </a:r>
          </a:p>
        </p:txBody>
      </p:sp>
      <p:sp>
        <p:nvSpPr>
          <p:cNvPr id="6" name="Textfeld 5"/>
          <p:cNvSpPr txBox="1"/>
          <p:nvPr/>
        </p:nvSpPr>
        <p:spPr>
          <a:xfrm>
            <a:off x="961698" y="4623766"/>
            <a:ext cx="417786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smtClean="0"/>
              <a:t>Coordination and sequencing of actions</a:t>
            </a:r>
            <a:endParaRPr lang="en-US" sz="2800"/>
          </a:p>
        </p:txBody>
      </p:sp>
      <p:sp>
        <p:nvSpPr>
          <p:cNvPr id="7" name="Textfeld 6"/>
          <p:cNvSpPr txBox="1"/>
          <p:nvPr/>
        </p:nvSpPr>
        <p:spPr>
          <a:xfrm>
            <a:off x="6662245" y="4623766"/>
            <a:ext cx="417786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Position of objects,</a:t>
            </a:r>
          </a:p>
          <a:p>
            <a:r>
              <a:rPr lang="en-US" sz="2800" dirty="0" smtClean="0"/>
              <a:t>Structure of the interface</a:t>
            </a:r>
            <a:endParaRPr lang="en-US" sz="2800" dirty="0"/>
          </a:p>
        </p:txBody>
      </p:sp>
      <p:sp>
        <p:nvSpPr>
          <p:cNvPr id="8" name="Pfeil nach links und rechts 7"/>
          <p:cNvSpPr/>
          <p:nvPr/>
        </p:nvSpPr>
        <p:spPr>
          <a:xfrm>
            <a:off x="4855779" y="4801274"/>
            <a:ext cx="1292773" cy="59909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880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SITUATED ACTION 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38200" y="1841390"/>
            <a:ext cx="10515600" cy="4527879"/>
          </a:xfrm>
        </p:spPr>
        <p:txBody>
          <a:bodyPr>
            <a:normAutofit/>
          </a:bodyPr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Technology is used by different people in different contexts</a:t>
            </a:r>
          </a:p>
          <a:p>
            <a:r>
              <a:rPr lang="en-US" dirty="0" smtClean="0"/>
              <a:t>Consider cultural background, physical and social circumstances</a:t>
            </a:r>
          </a:p>
          <a:p>
            <a:r>
              <a:rPr lang="en-US" dirty="0" smtClean="0"/>
              <a:t>Do not abstract actions </a:t>
            </a:r>
            <a:r>
              <a:rPr lang="en-US" dirty="0"/>
              <a:t>away from its circumstances </a:t>
            </a:r>
            <a:endParaRPr lang="en-US" dirty="0" smtClean="0"/>
          </a:p>
          <a:p>
            <a:endParaRPr lang="en-US" sz="800" dirty="0" smtClean="0"/>
          </a:p>
          <a:p>
            <a:r>
              <a:rPr lang="en-US" dirty="0" smtClean="0"/>
              <a:t>Initial plans may be changed depending on specific situations</a:t>
            </a:r>
            <a:endParaRPr lang="en-US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4576" y="2065283"/>
            <a:ext cx="1621957" cy="1639614"/>
          </a:xfrm>
          <a:prstGeom prst="rect">
            <a:avLst/>
          </a:prstGeom>
        </p:spPr>
      </p:pic>
      <p:pic>
        <p:nvPicPr>
          <p:cNvPr id="5" name="Bild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8047" y="1825625"/>
            <a:ext cx="1561440" cy="1603375"/>
          </a:xfrm>
          <a:prstGeom prst="rect">
            <a:avLst/>
          </a:prstGeom>
        </p:spPr>
      </p:pic>
      <p:sp>
        <p:nvSpPr>
          <p:cNvPr id="6" name="Pfeil nach links und rechts 5"/>
          <p:cNvSpPr/>
          <p:nvPr/>
        </p:nvSpPr>
        <p:spPr>
          <a:xfrm>
            <a:off x="3531476" y="2617076"/>
            <a:ext cx="882869" cy="268014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2631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0</TotalTime>
  <Words>247</Words>
  <Application>Microsoft Macintosh PowerPoint</Application>
  <PresentationFormat>Breitbild</PresentationFormat>
  <Paragraphs>76</Paragraphs>
  <Slides>8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8</vt:i4>
      </vt:variant>
    </vt:vector>
  </HeadingPairs>
  <TitlesOfParts>
    <vt:vector size="12" baseType="lpstr">
      <vt:lpstr>Calibri</vt:lpstr>
      <vt:lpstr>Calibri Light</vt:lpstr>
      <vt:lpstr>Arial</vt:lpstr>
      <vt:lpstr>Office-Design</vt:lpstr>
      <vt:lpstr>DISTRIBUTED COGNITION </vt:lpstr>
      <vt:lpstr>Distributed Cognition Analysis</vt:lpstr>
      <vt:lpstr>Distributed Cognition for Teamwork (DiCoT)</vt:lpstr>
      <vt:lpstr>Purpose for HCI</vt:lpstr>
      <vt:lpstr>ECOLOGICAL PSYCHOLOGY </vt:lpstr>
      <vt:lpstr>Ecological Interface Design Framework</vt:lpstr>
      <vt:lpstr>Entry Points</vt:lpstr>
      <vt:lpstr>SITUATED ACTION </vt:lpstr>
    </vt:vector>
  </TitlesOfParts>
  <Company/>
  <LinksUpToDate>false</LinksUpToDate>
  <SharedDoc>false</SharedDoc>
  <HyperlinksChanged>false</HyperlinksChanged>
  <AppVersion>15.0022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DISTRIBUTED COGNITION </dc:title>
  <dc:creator> </dc:creator>
  <cp:lastModifiedBy> </cp:lastModifiedBy>
  <cp:revision>23</cp:revision>
  <dcterms:created xsi:type="dcterms:W3CDTF">2016-05-20T20:00:35Z</dcterms:created>
  <dcterms:modified xsi:type="dcterms:W3CDTF">2016-05-22T12:07:11Z</dcterms:modified>
</cp:coreProperties>
</file>